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71" r:id="rId5"/>
    <p:sldId id="272" r:id="rId6"/>
    <p:sldId id="259" r:id="rId7"/>
    <p:sldId id="273" r:id="rId8"/>
    <p:sldId id="274" r:id="rId9"/>
    <p:sldId id="265" r:id="rId10"/>
    <p:sldId id="275" r:id="rId11"/>
    <p:sldId id="262" r:id="rId12"/>
    <p:sldId id="276" r:id="rId13"/>
    <p:sldId id="277" r:id="rId14"/>
    <p:sldId id="278" r:id="rId15"/>
    <p:sldId id="279" r:id="rId16"/>
    <p:sldId id="269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5853"/>
  </p:normalViewPr>
  <p:slideViewPr>
    <p:cSldViewPr snapToGrid="0" snapToObjects="1">
      <p:cViewPr varScale="1">
        <p:scale>
          <a:sx n="115" d="100"/>
          <a:sy n="115" d="100"/>
        </p:scale>
        <p:origin x="6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B2676-3090-8844-BE6B-A52F9F37C1CF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76A38-7BB1-BF42-BA8C-D372CC119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7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76A38-7BB1-BF42-BA8C-D372CC11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5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nn.CrossEntropyLoss</a:t>
            </a:r>
            <a:r>
              <a:rPr lang="en-CA" dirty="0"/>
              <a:t> as the loss function. This loss function expects raw logits (the outputs of the final Linear layer without activation) and internally applies the </a:t>
            </a:r>
            <a:r>
              <a:rPr lang="en-CA" dirty="0" err="1"/>
              <a:t>Softmax</a:t>
            </a:r>
            <a:r>
              <a:rPr lang="en-CA" dirty="0"/>
              <a:t> function to compute the probabilities and the log-likelihood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76A38-7BB1-BF42-BA8C-D372CC11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Food-101 Image Classification using Transfer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Project </a:t>
            </a:r>
            <a:r>
              <a:rPr lang="en-CA" dirty="0"/>
              <a:t>Presentation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🏋️‍♂️ Training and Validation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517" y="1417638"/>
            <a:ext cx="8054283" cy="5029200"/>
          </a:xfrm>
        </p:spPr>
      </p:pic>
    </p:spTree>
    <p:extLst>
      <p:ext uri="{BB962C8B-B14F-4D97-AF65-F5344CB8AC3E}">
        <p14:creationId xmlns:p14="http://schemas.microsoft.com/office/powerpoint/2010/main" val="330527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🏋️‍♂️ </a:t>
            </a:r>
            <a:r>
              <a:rPr dirty="0"/>
              <a:t>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Along with hyperparameter tuning</a:t>
            </a:r>
            <a:r>
              <a:rPr lang="en-CA" dirty="0"/>
              <a:t> (learning rate, epochs, batch size)</a:t>
            </a:r>
            <a:r>
              <a:rPr dirty="0"/>
              <a:t>, the training process involved</a:t>
            </a:r>
            <a:r>
              <a:rPr lang="en-CA" dirty="0"/>
              <a:t>:</a:t>
            </a:r>
          </a:p>
          <a:p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Experimenting </a:t>
            </a:r>
            <a:r>
              <a:rPr dirty="0"/>
              <a:t>with optimizers (Adam and SGD) </a:t>
            </a: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Unfreezing</a:t>
            </a:r>
            <a:r>
              <a:rPr dirty="0"/>
              <a:t> varying number of hidden layers in the ResNet18 model.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📻 Fine Tuning and Reflections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517" y="1417638"/>
            <a:ext cx="8054283" cy="5029200"/>
          </a:xfrm>
        </p:spPr>
      </p:pic>
    </p:spTree>
    <p:extLst>
      <p:ext uri="{BB962C8B-B14F-4D97-AF65-F5344CB8AC3E}">
        <p14:creationId xmlns:p14="http://schemas.microsoft.com/office/powerpoint/2010/main" val="165476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📻 Fine Tuning and Reflections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517" y="1417638"/>
            <a:ext cx="8054283" cy="5029200"/>
          </a:xfrm>
        </p:spPr>
      </p:pic>
    </p:spTree>
    <p:extLst>
      <p:ext uri="{BB962C8B-B14F-4D97-AF65-F5344CB8AC3E}">
        <p14:creationId xmlns:p14="http://schemas.microsoft.com/office/powerpoint/2010/main" val="161364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📻 Fine Tuning and Reflections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517" y="1417638"/>
            <a:ext cx="8054283" cy="5029200"/>
          </a:xfrm>
        </p:spPr>
      </p:pic>
    </p:spTree>
    <p:extLst>
      <p:ext uri="{BB962C8B-B14F-4D97-AF65-F5344CB8AC3E}">
        <p14:creationId xmlns:p14="http://schemas.microsoft.com/office/powerpoint/2010/main" val="1878255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📻 Fine Tuning and Reflections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517" y="1417638"/>
            <a:ext cx="8054283" cy="5029200"/>
          </a:xfrm>
        </p:spPr>
      </p:pic>
    </p:spTree>
    <p:extLst>
      <p:ext uri="{BB962C8B-B14F-4D97-AF65-F5344CB8AC3E}">
        <p14:creationId xmlns:p14="http://schemas.microsoft.com/office/powerpoint/2010/main" val="3128859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🤔 Lessons Learned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Model was prone to memorizing as the epochs went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preprocessing is significant!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Unfreezing all the layers helped.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augmentation of some sort would have helped.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🩺 Test Results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sz="2000" dirty="0"/>
              <a:t>Accuracy: 0.8005</a:t>
            </a:r>
            <a:r>
              <a:rPr lang="en-CA" sz="2000" dirty="0"/>
              <a:t> | </a:t>
            </a:r>
            <a:r>
              <a:rPr sz="2000" dirty="0"/>
              <a:t>Precision: 0.8056</a:t>
            </a:r>
            <a:r>
              <a:rPr lang="en-CA" sz="2000" dirty="0"/>
              <a:t> | </a:t>
            </a:r>
            <a:r>
              <a:rPr sz="2000" dirty="0"/>
              <a:t>Recall: 0.8005</a:t>
            </a:r>
            <a:r>
              <a:rPr lang="en-CA" sz="2000" dirty="0"/>
              <a:t> | </a:t>
            </a:r>
            <a:r>
              <a:rPr sz="2000" dirty="0"/>
              <a:t>F1-Score: 0.7979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DCE3F-6511-1562-04CF-F9D8C6E3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0" y="2115732"/>
            <a:ext cx="30988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3E870-755C-D1A9-F50E-1560628B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00" y="2153832"/>
            <a:ext cx="2794000" cy="454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DD0EF-B1D8-7639-7C94-92FA7F54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0" y="2115732"/>
            <a:ext cx="2616200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📊 </a:t>
            </a:r>
            <a:r>
              <a:rPr dirty="0"/>
              <a:t>Dataset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Food-101</a:t>
            </a:r>
          </a:p>
          <a:p>
            <a:endParaRPr lang="en-CA" dirty="0"/>
          </a:p>
          <a:p>
            <a:r>
              <a:rPr dirty="0"/>
              <a:t>The Food-101 dataset consists of 101 food categories with 1,000 images per class. </a:t>
            </a:r>
            <a:endParaRPr lang="en-CA" dirty="0"/>
          </a:p>
          <a:p>
            <a:endParaRPr lang="en-CA" dirty="0"/>
          </a:p>
          <a:p>
            <a:r>
              <a:rPr dirty="0"/>
              <a:t>For this project, </a:t>
            </a:r>
            <a:r>
              <a:rPr lang="en-CA" dirty="0"/>
              <a:t>I</a:t>
            </a:r>
            <a:r>
              <a:rPr dirty="0"/>
              <a:t> filtered the dataset to include only the first 20 classes.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📊 Dataset Summary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92BBC-3262-A31E-3D3F-73CA022D3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71"/>
          <a:stretch/>
        </p:blipFill>
        <p:spPr>
          <a:xfrm>
            <a:off x="665921" y="1477272"/>
            <a:ext cx="7702827" cy="2568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C7414-09B1-8058-E4D3-FFACA976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2" r="1023"/>
          <a:stretch/>
        </p:blipFill>
        <p:spPr>
          <a:xfrm>
            <a:off x="2118991" y="4105357"/>
            <a:ext cx="4796686" cy="24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📊 Dataset Summary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859D0-1868-5365-8B3B-7F21B9C4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36" y="1729408"/>
            <a:ext cx="7136728" cy="36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1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📊 Dataset 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🖖 </a:t>
            </a:r>
            <a:r>
              <a:rPr dirty="0"/>
              <a:t>Dataset Split:</a:t>
            </a:r>
          </a:p>
          <a:p>
            <a:endParaRPr dirty="0"/>
          </a:p>
          <a:p>
            <a:r>
              <a:rPr dirty="0"/>
              <a:t>- Training set: 80% of the filtered dataset</a:t>
            </a:r>
          </a:p>
          <a:p>
            <a:r>
              <a:rPr dirty="0"/>
              <a:t>- Validation set: 20% of the filtered dataset</a:t>
            </a:r>
          </a:p>
          <a:p>
            <a:r>
              <a:rPr dirty="0"/>
              <a:t>- Test set: 2000 images from the filtered dataset</a:t>
            </a:r>
          </a:p>
          <a:p>
            <a:endParaRPr dirty="0"/>
          </a:p>
          <a:p>
            <a:r>
              <a:rPr lang="en-CA" dirty="0"/>
              <a:t>🤖 </a:t>
            </a:r>
            <a:r>
              <a:rPr dirty="0"/>
              <a:t>Transformations Applied:</a:t>
            </a:r>
          </a:p>
          <a:p>
            <a:endParaRPr dirty="0"/>
          </a:p>
          <a:p>
            <a:r>
              <a:rPr dirty="0"/>
              <a:t>- Resize to 256x256 pixels</a:t>
            </a:r>
          </a:p>
          <a:p>
            <a:r>
              <a:rPr dirty="0"/>
              <a:t>- Center crop to 224x224 pixels</a:t>
            </a:r>
          </a:p>
          <a:p>
            <a:r>
              <a:rPr dirty="0"/>
              <a:t>- Normalize using mean [0.485, 0.456, 0.406] and std [0.229, 0.224, 0.225]</a:t>
            </a:r>
          </a:p>
        </p:txBody>
      </p:sp>
    </p:spTree>
    <p:extLst>
      <p:ext uri="{BB962C8B-B14F-4D97-AF65-F5344CB8AC3E}">
        <p14:creationId xmlns:p14="http://schemas.microsoft.com/office/powerpoint/2010/main" val="360576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🏛️ </a:t>
            </a:r>
            <a:r>
              <a:rPr dirty="0"/>
              <a:t>Model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876A1-AA56-9882-D242-69207A01C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2" y="2117034"/>
            <a:ext cx="8541538" cy="2291142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🏛️ Model Architecture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876A1-AA56-9882-D242-69207A01C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2" y="2117034"/>
            <a:ext cx="8541538" cy="22911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5F90E2-F960-E167-093F-1BA56928C0C9}"/>
              </a:ext>
            </a:extLst>
          </p:cNvPr>
          <p:cNvSpPr/>
          <p:nvPr/>
        </p:nvSpPr>
        <p:spPr>
          <a:xfrm>
            <a:off x="7871791" y="2743200"/>
            <a:ext cx="904461" cy="17890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nn.Dropout</a:t>
            </a:r>
            <a:r>
              <a:rPr lang="en-US" sz="1200" dirty="0"/>
              <a:t>(0.5)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 err="1"/>
              <a:t>nn.Linear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features, 20)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4540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4535-70CF-B51B-467A-66FCDEFC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🏛️ Changing the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70F78-CEBF-F713-56DE-A7D0CB7F23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b="1" dirty="0"/>
              <a:t>Initial Model Architecture</a:t>
            </a:r>
          </a:p>
          <a:p>
            <a:r>
              <a:rPr lang="en-CA" dirty="0"/>
              <a:t>Replaced the last fully connected layer to match the number of classes (20)</a:t>
            </a:r>
          </a:p>
          <a:p>
            <a:r>
              <a:rPr lang="en-CA" dirty="0"/>
              <a:t>All layers except the final fully connected layer were frozen during the initial training phase.</a:t>
            </a:r>
          </a:p>
          <a:p>
            <a:r>
              <a:rPr lang="en-CA" dirty="0"/>
              <a:t>Optimizer: Adam</a:t>
            </a:r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3E247-32FC-B78C-DED6-2336B69BDB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Final Model Architecture</a:t>
            </a:r>
          </a:p>
          <a:p>
            <a:r>
              <a:rPr lang="en-CA" dirty="0"/>
              <a:t>Replaced the last fully connected layer to match the number of classes (20)</a:t>
            </a:r>
          </a:p>
          <a:p>
            <a:r>
              <a:rPr lang="en-CA" dirty="0"/>
              <a:t>All hidden layers were </a:t>
            </a:r>
            <a:r>
              <a:rPr lang="en-CA" b="1" dirty="0"/>
              <a:t>unfrozen</a:t>
            </a:r>
            <a:r>
              <a:rPr lang="en-CA" dirty="0"/>
              <a:t> 🫠 during the training phase.</a:t>
            </a:r>
          </a:p>
          <a:p>
            <a:r>
              <a:rPr lang="en-CA" dirty="0"/>
              <a:t>Optimizer: SGD</a:t>
            </a:r>
          </a:p>
          <a:p>
            <a:r>
              <a:rPr lang="en-CA" dirty="0"/>
              <a:t>No </a:t>
            </a:r>
            <a:r>
              <a:rPr lang="en-CA" dirty="0" err="1"/>
              <a:t>Softmax</a:t>
            </a:r>
            <a:r>
              <a:rPr lang="en-CA" dirty="0"/>
              <a:t> as used </a:t>
            </a:r>
            <a:r>
              <a:rPr lang="en-CA" dirty="0" err="1"/>
              <a:t>CrossEntropyLoss</a:t>
            </a:r>
            <a:r>
              <a:rPr lang="en-CA" dirty="0"/>
              <a:t> which applies </a:t>
            </a:r>
            <a:r>
              <a:rPr lang="en-CA" dirty="0" err="1"/>
              <a:t>Softmax</a:t>
            </a:r>
            <a:r>
              <a:rPr lang="en-CA" dirty="0"/>
              <a:t> internally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0704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🏋️‍♂️ </a:t>
            </a:r>
            <a:r>
              <a:rPr dirty="0"/>
              <a:t>Training and Validation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9100A-F665-CE06-B050-4E8F117F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17" y="1417638"/>
            <a:ext cx="8054283" cy="5029200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386</Words>
  <Application>Microsoft Macintosh PowerPoint</Application>
  <PresentationFormat>On-screen Show (4:3)</PresentationFormat>
  <Paragraphs>58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Food-101 Image Classification using Transfer Learning</vt:lpstr>
      <vt:lpstr>📊 Dataset Summary</vt:lpstr>
      <vt:lpstr>📊 Dataset Summary</vt:lpstr>
      <vt:lpstr>📊 Dataset Summary</vt:lpstr>
      <vt:lpstr>📊 Dataset Summary</vt:lpstr>
      <vt:lpstr>🏛️ Model Architecture</vt:lpstr>
      <vt:lpstr>🏛️ Model Architecture</vt:lpstr>
      <vt:lpstr>🏛️ Changing the Architecture</vt:lpstr>
      <vt:lpstr>🏋️‍♂️ Training and Validation</vt:lpstr>
      <vt:lpstr>🏋️‍♂️ Training and Validation</vt:lpstr>
      <vt:lpstr>🏋️‍♂️ Training Process</vt:lpstr>
      <vt:lpstr>📻 Fine Tuning and Reflections</vt:lpstr>
      <vt:lpstr>📻 Fine Tuning and Reflections</vt:lpstr>
      <vt:lpstr>📻 Fine Tuning and Reflections</vt:lpstr>
      <vt:lpstr>📻 Fine Tuning and Reflections</vt:lpstr>
      <vt:lpstr>🤔 Lessons Learned</vt:lpstr>
      <vt:lpstr>🩺 Test 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Aarij Anwer</cp:lastModifiedBy>
  <cp:revision>3</cp:revision>
  <dcterms:created xsi:type="dcterms:W3CDTF">2013-01-27T09:14:16Z</dcterms:created>
  <dcterms:modified xsi:type="dcterms:W3CDTF">2024-08-06T05:20:33Z</dcterms:modified>
  <cp:category/>
</cp:coreProperties>
</file>